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Inter" panose="02000503000000020004" pitchFamily="2" charset="0"/>
      <p:regular r:id="rId13"/>
      <p:bold r:id="rId14"/>
      <p:italic r:id="rId15"/>
      <p:boldItalic r:id="rId16"/>
    </p:embeddedFont>
    <p:embeddedFont>
      <p:font typeface="Inter ExtraBold" panose="02000503000000020004" pitchFamily="2" charset="0"/>
      <p:bold r:id="rId17"/>
      <p:italic r:id="rId18"/>
      <p:boldItalic r:id="rId19"/>
    </p:embeddedFont>
    <p:embeddedFont>
      <p:font typeface="Inter SemiBold" panose="02000503000000020004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DE"/>
    <a:srgbClr val="FD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E20194-F75D-42B9-8165-B71F2524FB57}">
  <a:tblStyle styleId="{0DE20194-F75D-42B9-8165-B71F2524FB5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/>
    <p:restoredTop sz="94611"/>
  </p:normalViewPr>
  <p:slideViewPr>
    <p:cSldViewPr snapToGrid="0">
      <p:cViewPr varScale="1">
        <p:scale>
          <a:sx n="80" d="100"/>
          <a:sy n="80" d="100"/>
        </p:scale>
        <p:origin x="192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6" name="Google Shape;86;p13"/>
          <p:cNvSpPr txBox="1"/>
          <p:nvPr/>
        </p:nvSpPr>
        <p:spPr>
          <a:xfrm>
            <a:off x="0" y="1764407"/>
            <a:ext cx="12192000" cy="23103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0" i="0" u="none" strike="noStrike" kern="1200" cap="none" dirty="0">
                <a:solidFill>
                  <a:schemeClr val="tx1"/>
                </a:solidFill>
                <a:effectLst>
                  <a:outerShdw blurRad="159120" dist="309186" dir="11700000" sx="106257" sy="106257" algn="ctr" rotWithShape="0">
                    <a:schemeClr val="bg1">
                      <a:lumMod val="50000"/>
                      <a:alpha val="36753"/>
                    </a:schemeClr>
                  </a:outerShdw>
                </a:effectLst>
                <a:latin typeface="+mj-lt"/>
                <a:ea typeface="+mj-ea"/>
                <a:cs typeface="+mj-cs"/>
                <a:sym typeface="Inter ExtraBold"/>
              </a:rPr>
              <a:t>The Technology Value Stream</a:t>
            </a:r>
            <a:endParaRPr lang="en-US" sz="5200" kern="1200" dirty="0">
              <a:solidFill>
                <a:schemeClr val="tx1"/>
              </a:solidFill>
              <a:effectLst>
                <a:outerShdw blurRad="159120" dist="309186" dir="11700000" sx="106257" sy="106257" algn="ctr" rotWithShape="0">
                  <a:schemeClr val="bg1">
                    <a:lumMod val="50000"/>
                    <a:alpha val="36753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215729" y="4165152"/>
            <a:ext cx="5760846" cy="6820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b="0" i="0" u="none" strike="noStrike" kern="1200" cap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  <a:sym typeface="Inter"/>
              </a:rPr>
              <a:t>MODULE 1.2 ASSIGNMENT</a:t>
            </a:r>
            <a:endParaRPr lang="en-US" sz="2400" kern="12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690214" y="5964079"/>
            <a:ext cx="681142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SPRING </a:t>
            </a:r>
            <a:r>
              <a:rPr lang="en-US" sz="1000" b="1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2026</a:t>
            </a:r>
            <a:r>
              <a:rPr lang="en-US" sz="100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| </a:t>
            </a:r>
            <a:r>
              <a:rPr lang="en-US" sz="10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CSD380 DEVOPS | </a:t>
            </a:r>
            <a:r>
              <a:rPr lang="en-US" sz="10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AUTHOR: </a:t>
            </a:r>
            <a:r>
              <a:rPr lang="en-US" sz="100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BRITTANEY PERRY-MORGAN</a:t>
            </a:r>
            <a:endParaRPr lang="en-US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nip Same Side Corner Rectangle 6">
            <a:extLst>
              <a:ext uri="{FF2B5EF4-FFF2-40B4-BE49-F238E27FC236}">
                <a16:creationId xmlns:a16="http://schemas.microsoft.com/office/drawing/2014/main" id="{1E70F182-919E-B579-444C-9DF3215C7BAC}"/>
              </a:ext>
            </a:extLst>
          </p:cNvPr>
          <p:cNvSpPr/>
          <p:nvPr/>
        </p:nvSpPr>
        <p:spPr>
          <a:xfrm>
            <a:off x="309561" y="619204"/>
            <a:ext cx="11601450" cy="5679779"/>
          </a:xfrm>
          <a:prstGeom prst="snip2SameRect">
            <a:avLst/>
          </a:prstGeom>
          <a:solidFill>
            <a:srgbClr val="D5E3DE"/>
          </a:solidFill>
          <a:ln>
            <a:noFill/>
          </a:ln>
          <a:effectLst>
            <a:glow rad="494254">
              <a:srgbClr val="D5E3DE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5CBAFE-BD25-C32E-E566-44D6EDB2E189}"/>
              </a:ext>
            </a:extLst>
          </p:cNvPr>
          <p:cNvSpPr/>
          <p:nvPr/>
        </p:nvSpPr>
        <p:spPr>
          <a:xfrm>
            <a:off x="8872602" y="1278797"/>
            <a:ext cx="2747898" cy="2670004"/>
          </a:xfrm>
          <a:prstGeom prst="ellipse">
            <a:avLst/>
          </a:prstGeom>
          <a:solidFill>
            <a:srgbClr val="D5E3DE"/>
          </a:solidFill>
          <a:ln>
            <a:noFill/>
          </a:ln>
          <a:effectLst>
            <a:glow rad="467043">
              <a:srgbClr val="FDF3EF">
                <a:alpha val="81728"/>
              </a:srgbClr>
            </a:glow>
            <a:softEdge rad="829147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EB4863-07BC-6F9B-240B-F0AA6E968616}"/>
              </a:ext>
            </a:extLst>
          </p:cNvPr>
          <p:cNvSpPr/>
          <p:nvPr/>
        </p:nvSpPr>
        <p:spPr>
          <a:xfrm>
            <a:off x="7268457" y="3801338"/>
            <a:ext cx="2747898" cy="2670004"/>
          </a:xfrm>
          <a:prstGeom prst="ellipse">
            <a:avLst/>
          </a:prstGeom>
          <a:solidFill>
            <a:srgbClr val="D5E3DE"/>
          </a:solidFill>
          <a:ln>
            <a:noFill/>
          </a:ln>
          <a:effectLst>
            <a:glow rad="467043">
              <a:srgbClr val="FDF3EF">
                <a:alpha val="81728"/>
              </a:srgbClr>
            </a:glow>
            <a:softEdge rad="829147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7F2BFF-5734-B4CD-306E-5F37FBB734CF}"/>
              </a:ext>
            </a:extLst>
          </p:cNvPr>
          <p:cNvSpPr/>
          <p:nvPr/>
        </p:nvSpPr>
        <p:spPr>
          <a:xfrm>
            <a:off x="4700618" y="1948854"/>
            <a:ext cx="2747898" cy="2670004"/>
          </a:xfrm>
          <a:prstGeom prst="ellipse">
            <a:avLst/>
          </a:prstGeom>
          <a:solidFill>
            <a:srgbClr val="D5E3DE"/>
          </a:solidFill>
          <a:ln>
            <a:noFill/>
          </a:ln>
          <a:effectLst>
            <a:glow rad="467043">
              <a:srgbClr val="FDF3EF">
                <a:alpha val="81728"/>
              </a:srgbClr>
            </a:glow>
            <a:softEdge rad="829147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E00C78-5F34-FA64-3C90-2BED8EF23566}"/>
              </a:ext>
            </a:extLst>
          </p:cNvPr>
          <p:cNvSpPr/>
          <p:nvPr/>
        </p:nvSpPr>
        <p:spPr>
          <a:xfrm>
            <a:off x="2271213" y="3696147"/>
            <a:ext cx="2747898" cy="2670004"/>
          </a:xfrm>
          <a:prstGeom prst="ellipse">
            <a:avLst/>
          </a:prstGeom>
          <a:solidFill>
            <a:srgbClr val="D5E3DE"/>
          </a:solidFill>
          <a:ln>
            <a:noFill/>
          </a:ln>
          <a:effectLst>
            <a:glow rad="467043">
              <a:srgbClr val="FDF3EF">
                <a:alpha val="81728"/>
              </a:srgbClr>
            </a:glow>
            <a:softEdge rad="829147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332895-0410-EF92-F687-4095E1DBB5F0}"/>
              </a:ext>
            </a:extLst>
          </p:cNvPr>
          <p:cNvSpPr/>
          <p:nvPr/>
        </p:nvSpPr>
        <p:spPr>
          <a:xfrm>
            <a:off x="883445" y="502318"/>
            <a:ext cx="2747898" cy="2670004"/>
          </a:xfrm>
          <a:prstGeom prst="ellipse">
            <a:avLst/>
          </a:prstGeom>
          <a:solidFill>
            <a:srgbClr val="D5E3DE"/>
          </a:solidFill>
          <a:ln>
            <a:noFill/>
          </a:ln>
          <a:effectLst>
            <a:glow rad="467043">
              <a:srgbClr val="FDF3EF">
                <a:alpha val="81728"/>
              </a:srgbClr>
            </a:glow>
            <a:softEdge rad="829147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Google Shape;235;p22"/>
          <p:cNvSpPr txBox="1"/>
          <p:nvPr/>
        </p:nvSpPr>
        <p:spPr>
          <a:xfrm>
            <a:off x="571500" y="571500"/>
            <a:ext cx="11601450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Conclusion &amp; Works Cited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571500" y="1647932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Recap</a:t>
            </a:r>
            <a:endParaRPr dirty="0"/>
          </a:p>
        </p:txBody>
      </p:sp>
      <p:sp>
        <p:nvSpPr>
          <p:cNvPr id="237" name="Google Shape;237;p22"/>
          <p:cNvSpPr txBox="1"/>
          <p:nvPr/>
        </p:nvSpPr>
        <p:spPr>
          <a:xfrm>
            <a:off x="571500" y="2131772"/>
            <a:ext cx="52387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Optimizing the technology value stream is about visibility and removing friction. By shifting from large batches and manual gates to continuous flow and automation, organizations can achieve the DevOps ideal.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6381752" y="4119219"/>
            <a:ext cx="5500687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Works Cited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6381752" y="4618858"/>
            <a:ext cx="500062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Kim, Gene, et al. </a:t>
            </a:r>
            <a:r>
              <a:rPr lang="en-US" sz="1050" b="0" i="1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The DevOps Handbook</a:t>
            </a:r>
            <a:r>
              <a:rPr lang="en-US" sz="105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. IT Revolution Press, 2021.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6381752" y="4988431"/>
            <a:ext cx="500062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“2024 DORA Accelerate State of DevOps Report.” DORA, 2024.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6381752" y="5358004"/>
            <a:ext cx="555307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Horsthofer</a:t>
            </a:r>
            <a:r>
              <a:rPr lang="en-US" sz="105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-Rauch, J., et al. “Digitalized Value Stream Mapping.” </a:t>
            </a:r>
            <a:r>
              <a:rPr lang="en-US" sz="1050" b="0" i="1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Procedia CIRP</a:t>
            </a:r>
            <a:r>
              <a:rPr lang="en-US" sz="105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, 2022.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6381752" y="5772839"/>
            <a:ext cx="500062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“Trust Bank Reduces Deployment Lead Time by 90%...” AWS, 2025.</a:t>
            </a:r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6381752" y="6142412"/>
            <a:ext cx="500062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0" rIns="0" bIns="0" anchor="t" anchorCtr="0">
            <a:spAutoFit/>
          </a:bodyPr>
          <a:lstStyle/>
          <a:p>
            <a:pPr marL="0" marR="0" lvl="0" indent="0" algn="l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“Metrics to Improve DevOps Performance.” SPKAA, 2024.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29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71500" y="571500"/>
            <a:ext cx="11601450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Introduction to the Value Stream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571500" y="1745009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Definition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571500" y="2228850"/>
            <a:ext cx="52387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The process </a:t>
            </a:r>
            <a:r>
              <a:rPr lang="en-US" sz="1500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of converting 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 business hypothesis into a technology-enabled service that delivers value to the customer.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3333750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DevOps Connection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381759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DevOps isn't just "tools"; it's the optimization of this specific stream to ensure agility and reliability.</a:t>
            </a:r>
            <a:endParaRPr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571500" y="4617690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Why It Matters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71500" y="5101530"/>
            <a:ext cx="52387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You can’t fix what you can't see. Mapping reveals the invisible "bottlenecks" </a:t>
            </a:r>
            <a:r>
              <a:rPr lang="en-US" sz="1500" b="0" i="1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where work goes to die.</a:t>
            </a:r>
            <a:endParaRPr i="1"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4088524" y="6296025"/>
            <a:ext cx="7531976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Source: </a:t>
            </a:r>
            <a:r>
              <a:rPr lang="en-US" sz="1050" b="0" i="1" u="none" strike="noStrike" cap="none" dirty="0" err="1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Horsthofer</a:t>
            </a:r>
            <a:r>
              <a:rPr lang="en-US" sz="1050" b="0" i="1" u="none" strike="noStrike" cap="none" dirty="0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-Rauch, J., et al. “Digitalized Value Stream Mapping: Review and Outlook.” Procedia CIRP, 2022.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/>
          </a:p>
        </p:txBody>
      </p:sp>
      <p:pic>
        <p:nvPicPr>
          <p:cNvPr id="12" name="Picture 11" descr="A diagram of software development&#10;&#10;AI-generated content may be incorrect.">
            <a:extLst>
              <a:ext uri="{FF2B5EF4-FFF2-40B4-BE49-F238E27FC236}">
                <a16:creationId xmlns:a16="http://schemas.microsoft.com/office/drawing/2014/main" id="{3E92A24D-9409-0760-8C6F-36E95B94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1912590"/>
            <a:ext cx="5715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ue and yellow circles and lines&#10;&#10;AI-generated content may be incorrect.">
            <a:extLst>
              <a:ext uri="{FF2B5EF4-FFF2-40B4-BE49-F238E27FC236}">
                <a16:creationId xmlns:a16="http://schemas.microsoft.com/office/drawing/2014/main" id="{07349B87-E1C4-B030-6095-03562C77CE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27672" y="43834"/>
            <a:ext cx="12145277" cy="6814165"/>
          </a:xfrm>
          <a:prstGeom prst="rect">
            <a:avLst/>
          </a:prstGeom>
        </p:spPr>
      </p:pic>
      <p:sp>
        <p:nvSpPr>
          <p:cNvPr id="113" name="Google Shape;113;p15"/>
          <p:cNvSpPr txBox="1"/>
          <p:nvPr/>
        </p:nvSpPr>
        <p:spPr>
          <a:xfrm>
            <a:off x="295274" y="329316"/>
            <a:ext cx="11601450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Three Ways &amp; Value Stream Mapping</a:t>
            </a:r>
            <a:endParaRPr dirty="0"/>
          </a:p>
        </p:txBody>
      </p:sp>
      <p:sp>
        <p:nvSpPr>
          <p:cNvPr id="114" name="Google Shape;114;p15"/>
          <p:cNvSpPr txBox="1"/>
          <p:nvPr/>
        </p:nvSpPr>
        <p:spPr>
          <a:xfrm>
            <a:off x="295274" y="1117688"/>
            <a:ext cx="5240794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First Way: Flow</a:t>
            </a:r>
            <a:endParaRPr dirty="0"/>
          </a:p>
        </p:txBody>
      </p:sp>
      <p:sp>
        <p:nvSpPr>
          <p:cNvPr id="115" name="Google Shape;115;p15"/>
          <p:cNvSpPr txBox="1"/>
          <p:nvPr/>
        </p:nvSpPr>
        <p:spPr>
          <a:xfrm>
            <a:off x="295275" y="1411028"/>
            <a:ext cx="116014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Accelerating the movement of work from Development to Operations. Value Stream Mapping is the primary tool to enable this.</a:t>
            </a:r>
            <a:endParaRPr dirty="0"/>
          </a:p>
        </p:txBody>
      </p:sp>
      <p:sp>
        <p:nvSpPr>
          <p:cNvPr id="116" name="Google Shape;116;p15"/>
          <p:cNvSpPr txBox="1"/>
          <p:nvPr/>
        </p:nvSpPr>
        <p:spPr>
          <a:xfrm>
            <a:off x="4178766" y="3594365"/>
            <a:ext cx="3834464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Second Way: Feedback</a:t>
            </a:r>
            <a:endParaRPr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1138988" y="3949847"/>
            <a:ext cx="9914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Shortening and amplifying feedback loops to fix quality at the source and prevent downstream problems.</a:t>
            </a:r>
            <a:endParaRPr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8319836" y="4899900"/>
            <a:ext cx="3576888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Third Way: Learning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2420051" y="5255381"/>
            <a:ext cx="94766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Creating a culture of continual experimentation and risk-taking, learning from both success and failure.</a:t>
            </a:r>
            <a:endParaRPr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3913874" y="6296025"/>
            <a:ext cx="7706626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Source: </a:t>
            </a:r>
            <a:r>
              <a:rPr lang="en-US" sz="1050" b="0" i="1" u="none" strike="noStrike" cap="none" dirty="0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Paasivaara, M., et al. “FLOW-Assisted Value Stream Mapping...” Journal of Systems and Software, 2016.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/>
        </p:nvSpPr>
        <p:spPr>
          <a:xfrm>
            <a:off x="243640" y="212905"/>
            <a:ext cx="7273089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Lead Time vs. Processing Time</a:t>
            </a:r>
            <a:endParaRPr dirty="0"/>
          </a:p>
        </p:txBody>
      </p:sp>
      <p:sp>
        <p:nvSpPr>
          <p:cNvPr id="133" name="Google Shape;133;p16"/>
          <p:cNvSpPr txBox="1"/>
          <p:nvPr/>
        </p:nvSpPr>
        <p:spPr>
          <a:xfrm>
            <a:off x="243640" y="1130600"/>
            <a:ext cx="387918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Lead Time (Customer View):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The "clock" starts when the request is made and ends when it is fulfilled.</a:t>
            </a:r>
            <a:endParaRPr dirty="0"/>
          </a:p>
        </p:txBody>
      </p:sp>
      <p:sp>
        <p:nvSpPr>
          <p:cNvPr id="135" name="Google Shape;135;p16"/>
          <p:cNvSpPr txBox="1"/>
          <p:nvPr/>
        </p:nvSpPr>
        <p:spPr>
          <a:xfrm>
            <a:off x="4281325" y="1130600"/>
            <a:ext cx="375426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Processing Time (Engineer View):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The actual time spent "touching" and working on the task.</a:t>
            </a:r>
            <a:endParaRPr dirty="0"/>
          </a:p>
        </p:txBody>
      </p:sp>
      <p:sp>
        <p:nvSpPr>
          <p:cNvPr id="137" name="Google Shape;137;p16"/>
          <p:cNvSpPr txBox="1"/>
          <p:nvPr/>
        </p:nvSpPr>
        <p:spPr>
          <a:xfrm>
            <a:off x="8194096" y="1130600"/>
            <a:ext cx="3754264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775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Reality Check: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In traditional orgs, work spends 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99%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of its time waiting in queues. </a:t>
            </a:r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Optimization should focus on the wait, not work.</a:t>
            </a:r>
            <a:endParaRPr sz="1200" i="1" dirty="0"/>
          </a:p>
        </p:txBody>
      </p:sp>
      <p:sp>
        <p:nvSpPr>
          <p:cNvPr id="138" name="Google Shape;138;p16"/>
          <p:cNvSpPr txBox="1"/>
          <p:nvPr/>
        </p:nvSpPr>
        <p:spPr>
          <a:xfrm>
            <a:off x="6240379" y="6457951"/>
            <a:ext cx="538012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Source: Kim, Gene, et al. The DevOps Handbook, 2021; </a:t>
            </a:r>
            <a:r>
              <a:rPr lang="en-US" sz="1050" b="0" i="1" u="none" strike="noStrike" cap="none" dirty="0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Middleware, 2023.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/>
          </a:p>
        </p:txBody>
      </p:sp>
      <p:pic>
        <p:nvPicPr>
          <p:cNvPr id="4" name="Picture 3" descr="A person holding a box and a clock&#10;&#10;AI-generated content may be incorrect.">
            <a:extLst>
              <a:ext uri="{FF2B5EF4-FFF2-40B4-BE49-F238E27FC236}">
                <a16:creationId xmlns:a16="http://schemas.microsoft.com/office/drawing/2014/main" id="{324C6ED9-6B22-9486-183E-A74D539C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9" y="2607928"/>
            <a:ext cx="3879180" cy="2502843"/>
          </a:xfrm>
          <a:prstGeom prst="rect">
            <a:avLst/>
          </a:prstGeom>
        </p:spPr>
      </p:pic>
      <p:pic>
        <p:nvPicPr>
          <p:cNvPr id="7" name="Picture 6" descr="A close-up of hands working on a computer&#10;&#10;AI-generated content may be incorrect.">
            <a:extLst>
              <a:ext uri="{FF2B5EF4-FFF2-40B4-BE49-F238E27FC236}">
                <a16:creationId xmlns:a16="http://schemas.microsoft.com/office/drawing/2014/main" id="{5FFC9891-B26F-7D94-4791-FC2FDAF4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324" y="2607928"/>
            <a:ext cx="3754266" cy="2502844"/>
          </a:xfrm>
          <a:prstGeom prst="rect">
            <a:avLst/>
          </a:prstGeom>
        </p:spPr>
      </p:pic>
      <p:pic>
        <p:nvPicPr>
          <p:cNvPr id="9" name="Picture 8" descr="A group of people standing on a conveyor belt&#10;&#10;AI-generated content may be incorrect.">
            <a:extLst>
              <a:ext uri="{FF2B5EF4-FFF2-40B4-BE49-F238E27FC236}">
                <a16:creationId xmlns:a16="http://schemas.microsoft.com/office/drawing/2014/main" id="{6081FA29-E5FC-0455-DFFE-BC4D2F4EE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095" y="2607927"/>
            <a:ext cx="3754266" cy="25028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ask&#10;&#10;AI-generated content may be incorrect.">
            <a:extLst>
              <a:ext uri="{FF2B5EF4-FFF2-40B4-BE49-F238E27FC236}">
                <a16:creationId xmlns:a16="http://schemas.microsoft.com/office/drawing/2014/main" id="{004B4BBB-269E-E788-7DB3-894480CA3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6" name="Google Shape;156;p17"/>
          <p:cNvSpPr txBox="1"/>
          <p:nvPr/>
        </p:nvSpPr>
        <p:spPr>
          <a:xfrm>
            <a:off x="170448" y="6450712"/>
            <a:ext cx="4953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Source: </a:t>
            </a:r>
            <a:r>
              <a:rPr lang="en-US" sz="1050" b="0" i="1" u="none" strike="noStrike" cap="none" dirty="0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2024 DORA Accelerate State of DevOps Report.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evops idea&#10;&#10;AI-generated content may be incorrect.">
            <a:extLst>
              <a:ext uri="{FF2B5EF4-FFF2-40B4-BE49-F238E27FC236}">
                <a16:creationId xmlns:a16="http://schemas.microsoft.com/office/drawing/2014/main" id="{A848252B-0DC5-7C2F-B659-59BB3626A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3" name="Google Shape;173;p18"/>
          <p:cNvSpPr txBox="1"/>
          <p:nvPr/>
        </p:nvSpPr>
        <p:spPr>
          <a:xfrm>
            <a:off x="234616" y="6565011"/>
            <a:ext cx="49530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Source: </a:t>
            </a:r>
            <a:r>
              <a:rPr lang="en-US" sz="1050" b="0" i="1" u="none" strike="noStrike" cap="none" dirty="0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DevOpsGuys, 2024;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Kim et al., 2021.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arison of devops and devops&#10;&#10;AI-generated content may be incorrect.">
            <a:extLst>
              <a:ext uri="{FF2B5EF4-FFF2-40B4-BE49-F238E27FC236}">
                <a16:creationId xmlns:a16="http://schemas.microsoft.com/office/drawing/2014/main" id="{1E7A553B-61B6-D201-779A-C75E0C65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4047" b="16997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  <a:scene3d>
            <a:camera prst="orthographicFront"/>
            <a:lightRig rig="brightRoom" dir="t"/>
          </a:scene3d>
          <a:sp3d prstMaterial="matte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ck with arrows pointing to the center&#10;&#10;AI-generated content may be incorrect.">
            <a:extLst>
              <a:ext uri="{FF2B5EF4-FFF2-40B4-BE49-F238E27FC236}">
                <a16:creationId xmlns:a16="http://schemas.microsoft.com/office/drawing/2014/main" id="{D3033476-2A0D-74B4-253A-E330C1A09D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10909">
              <a:schemeClr val="bg1">
                <a:lumMod val="85000"/>
                <a:alpha val="78008"/>
              </a:schemeClr>
            </a:glow>
            <a:softEdge rad="0"/>
          </a:effectLst>
        </p:spPr>
      </p:pic>
      <p:sp>
        <p:nvSpPr>
          <p:cNvPr id="197" name="Google Shape;197;p20"/>
          <p:cNvSpPr txBox="1"/>
          <p:nvPr/>
        </p:nvSpPr>
        <p:spPr>
          <a:xfrm>
            <a:off x="571500" y="571500"/>
            <a:ext cx="11601450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Case Study: Trust Bank</a:t>
            </a:r>
            <a:endParaRPr dirty="0"/>
          </a:p>
        </p:txBody>
      </p:sp>
      <p:sp>
        <p:nvSpPr>
          <p:cNvPr id="198" name="Google Shape;198;p20"/>
          <p:cNvSpPr txBox="1"/>
          <p:nvPr/>
        </p:nvSpPr>
        <p:spPr>
          <a:xfrm>
            <a:off x="571500" y="2875508"/>
            <a:ext cx="497205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tx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90%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71500" y="5110194"/>
            <a:ext cx="49720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F172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Reduction in Lead Time</a:t>
            </a:r>
            <a:endParaRPr dirty="0"/>
          </a:p>
        </p:txBody>
      </p:sp>
      <p:sp>
        <p:nvSpPr>
          <p:cNvPr id="200" name="Google Shape;200;p20"/>
          <p:cNvSpPr txBox="1"/>
          <p:nvPr/>
        </p:nvSpPr>
        <p:spPr>
          <a:xfrm>
            <a:off x="6115050" y="1745009"/>
            <a:ext cx="5780722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Challenge</a:t>
            </a:r>
            <a:endParaRPr dirty="0"/>
          </a:p>
        </p:txBody>
      </p:sp>
      <p:sp>
        <p:nvSpPr>
          <p:cNvPr id="201" name="Google Shape;201;p20"/>
          <p:cNvSpPr txBox="1"/>
          <p:nvPr/>
        </p:nvSpPr>
        <p:spPr>
          <a:xfrm>
            <a:off x="6115050" y="2228850"/>
            <a:ext cx="55054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Traditional banking lead times were slowing innovation and market response.</a:t>
            </a:r>
            <a:endParaRPr dirty="0"/>
          </a:p>
        </p:txBody>
      </p:sp>
      <p:sp>
        <p:nvSpPr>
          <p:cNvPr id="202" name="Google Shape;202;p20"/>
          <p:cNvSpPr txBox="1"/>
          <p:nvPr/>
        </p:nvSpPr>
        <p:spPr>
          <a:xfrm>
            <a:off x="6115050" y="3028950"/>
            <a:ext cx="5780722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Solution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6115050" y="3512790"/>
            <a:ext cx="55054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Implemented AWS and Harness for automated delivery pipelines, moving away from manual gates.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6115050" y="4312890"/>
            <a:ext cx="5780722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The Impact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6115050" y="4796730"/>
            <a:ext cx="55054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Massive increase in deployment frequency without sacrificing stability, proving that speed and safety are not tradeoffs.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7539789" y="6457950"/>
            <a:ext cx="4080711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Source: </a:t>
            </a:r>
            <a:r>
              <a:rPr lang="en-US" sz="1050" b="0" i="1" u="none" strike="noStrike" cap="none" dirty="0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AWS, 2025;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050" b="0" i="1" u="none" strike="noStrike" cap="none" dirty="0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Google Cloud DORA Awards, 2024.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7321C9B-D7D5-6C68-8911-37734FD70426}"/>
              </a:ext>
            </a:extLst>
          </p:cNvPr>
          <p:cNvSpPr/>
          <p:nvPr/>
        </p:nvSpPr>
        <p:spPr>
          <a:xfrm>
            <a:off x="599322" y="1536380"/>
            <a:ext cx="2662488" cy="2452794"/>
          </a:xfrm>
          <a:prstGeom prst="ellipse">
            <a:avLst/>
          </a:prstGeom>
          <a:solidFill>
            <a:srgbClr val="D5E3DE">
              <a:alpha val="34837"/>
            </a:srgbClr>
          </a:solidFill>
          <a:ln>
            <a:noFill/>
          </a:ln>
          <a:effectLst>
            <a:glow rad="905725">
              <a:srgbClr val="D5E3DE">
                <a:alpha val="85183"/>
              </a:srgbClr>
            </a:glow>
            <a:outerShdw blurRad="1212368" dist="119104" sx="78000" sy="78000" algn="ctr" rotWithShape="0">
              <a:srgbClr val="FDF3E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9BAF36-3B08-2DF5-FFAD-2A6C0BBBEB7D}"/>
              </a:ext>
            </a:extLst>
          </p:cNvPr>
          <p:cNvSpPr/>
          <p:nvPr/>
        </p:nvSpPr>
        <p:spPr>
          <a:xfrm>
            <a:off x="2214185" y="3892814"/>
            <a:ext cx="2662488" cy="2452794"/>
          </a:xfrm>
          <a:prstGeom prst="ellipse">
            <a:avLst/>
          </a:prstGeom>
          <a:solidFill>
            <a:srgbClr val="D5E3DE">
              <a:alpha val="34837"/>
            </a:srgbClr>
          </a:solidFill>
          <a:ln>
            <a:noFill/>
          </a:ln>
          <a:effectLst>
            <a:glow rad="905725">
              <a:srgbClr val="D5E3DE">
                <a:alpha val="85183"/>
              </a:srgbClr>
            </a:glow>
            <a:outerShdw blurRad="1212368" dist="119104" sx="78000" sy="78000" algn="ctr" rotWithShape="0">
              <a:srgbClr val="FDF3E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white and blue background&#10;&#10;AI-generated content may be incorrect.">
            <a:extLst>
              <a:ext uri="{FF2B5EF4-FFF2-40B4-BE49-F238E27FC236}">
                <a16:creationId xmlns:a16="http://schemas.microsoft.com/office/drawing/2014/main" id="{5B94B114-0D1D-3F08-9793-499C21B9B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12" y="0"/>
            <a:ext cx="6729038" cy="6858000"/>
          </a:xfrm>
          <a:prstGeom prst="rect">
            <a:avLst/>
          </a:prstGeom>
          <a:effectLst>
            <a:softEdge rad="118838"/>
          </a:effectLst>
        </p:spPr>
      </p:pic>
      <p:sp>
        <p:nvSpPr>
          <p:cNvPr id="216" name="Google Shape;216;p21"/>
          <p:cNvSpPr txBox="1"/>
          <p:nvPr/>
        </p:nvSpPr>
        <p:spPr>
          <a:xfrm>
            <a:off x="0" y="571500"/>
            <a:ext cx="12172950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F172A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Optimizing the Value Stream</a:t>
            </a:r>
            <a:endParaRPr dirty="0"/>
          </a:p>
        </p:txBody>
      </p:sp>
      <p:sp>
        <p:nvSpPr>
          <p:cNvPr id="217" name="Google Shape;217;p21"/>
          <p:cNvSpPr txBox="1"/>
          <p:nvPr/>
        </p:nvSpPr>
        <p:spPr>
          <a:xfrm>
            <a:off x="599322" y="1965640"/>
            <a:ext cx="2662488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1. Map Current State</a:t>
            </a:r>
            <a:endParaRPr dirty="0"/>
          </a:p>
        </p:txBody>
      </p:sp>
      <p:sp>
        <p:nvSpPr>
          <p:cNvPr id="218" name="Google Shape;218;p21"/>
          <p:cNvSpPr txBox="1"/>
          <p:nvPr/>
        </p:nvSpPr>
        <p:spPr>
          <a:xfrm>
            <a:off x="599322" y="2321122"/>
            <a:ext cx="2662488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Document </a:t>
            </a:r>
            <a:r>
              <a:rPr lang="en-US" sz="1500" b="0" i="1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every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step, specifically highlighting the "waiting" periods between active work.</a:t>
            </a:r>
            <a:endParaRPr dirty="0"/>
          </a:p>
        </p:txBody>
      </p:sp>
      <p:sp>
        <p:nvSpPr>
          <p:cNvPr id="219" name="Google Shape;219;p21"/>
          <p:cNvSpPr txBox="1"/>
          <p:nvPr/>
        </p:nvSpPr>
        <p:spPr>
          <a:xfrm>
            <a:off x="1930566" y="4387472"/>
            <a:ext cx="3229727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2. Identify Bottlenecks</a:t>
            </a:r>
            <a:endParaRPr dirty="0"/>
          </a:p>
        </p:txBody>
      </p:sp>
      <p:sp>
        <p:nvSpPr>
          <p:cNvPr id="220" name="Google Shape;220;p21"/>
          <p:cNvSpPr txBox="1"/>
          <p:nvPr/>
        </p:nvSpPr>
        <p:spPr>
          <a:xfrm>
            <a:off x="1930566" y="4742954"/>
            <a:ext cx="322972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Find the longest wait times—usually approvals, manual testing, or provisioning.</a:t>
            </a:r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C3F7CB-9B17-ADCF-E718-F8C82FDBF45D}"/>
              </a:ext>
            </a:extLst>
          </p:cNvPr>
          <p:cNvSpPr/>
          <p:nvPr/>
        </p:nvSpPr>
        <p:spPr>
          <a:xfrm>
            <a:off x="6138044" y="1536380"/>
            <a:ext cx="2662488" cy="2452794"/>
          </a:xfrm>
          <a:prstGeom prst="ellipse">
            <a:avLst/>
          </a:prstGeom>
          <a:solidFill>
            <a:srgbClr val="D5E3DE">
              <a:alpha val="26755"/>
            </a:srgbClr>
          </a:solidFill>
          <a:ln>
            <a:noFill/>
          </a:ln>
          <a:effectLst>
            <a:glow rad="719902">
              <a:srgbClr val="D5E3DE">
                <a:alpha val="40000"/>
              </a:srgbClr>
            </a:glow>
            <a:outerShdw blurRad="1212368" dist="119104" sx="78000" sy="78000" algn="ctr" rotWithShape="0">
              <a:srgbClr val="FDF3E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Google Shape;221;p21"/>
          <p:cNvSpPr txBox="1"/>
          <p:nvPr/>
        </p:nvSpPr>
        <p:spPr>
          <a:xfrm>
            <a:off x="5977372" y="1965640"/>
            <a:ext cx="2983832" cy="3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3. Design Future State</a:t>
            </a:r>
            <a:endParaRPr dirty="0"/>
          </a:p>
        </p:txBody>
      </p:sp>
      <p:sp>
        <p:nvSpPr>
          <p:cNvPr id="222" name="Google Shape;222;p21"/>
          <p:cNvSpPr txBox="1"/>
          <p:nvPr/>
        </p:nvSpPr>
        <p:spPr>
          <a:xfrm>
            <a:off x="5977372" y="2324442"/>
            <a:ext cx="298383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Automate the identified bottleneck. Create a plan for a streamlined flow.</a:t>
            </a:r>
            <a:endParaRPr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8FD3490-703B-D5F4-1D1B-C030677D2D07}"/>
              </a:ext>
            </a:extLst>
          </p:cNvPr>
          <p:cNvSpPr/>
          <p:nvPr/>
        </p:nvSpPr>
        <p:spPr>
          <a:xfrm>
            <a:off x="8958014" y="3766691"/>
            <a:ext cx="2662488" cy="2452794"/>
          </a:xfrm>
          <a:prstGeom prst="ellipse">
            <a:avLst/>
          </a:prstGeom>
          <a:solidFill>
            <a:srgbClr val="D5E3DE">
              <a:alpha val="26755"/>
            </a:srgbClr>
          </a:solidFill>
          <a:ln>
            <a:noFill/>
          </a:ln>
          <a:effectLst>
            <a:glow rad="719902">
              <a:srgbClr val="D5E3DE">
                <a:alpha val="40000"/>
              </a:srgbClr>
            </a:glow>
            <a:outerShdw blurRad="1212368" dist="119104" sx="78000" sy="78000" algn="ctr" rotWithShape="0">
              <a:srgbClr val="FDF3EF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Google Shape;223;p21"/>
          <p:cNvSpPr txBox="1"/>
          <p:nvPr/>
        </p:nvSpPr>
        <p:spPr>
          <a:xfrm>
            <a:off x="8958014" y="4213742"/>
            <a:ext cx="2662486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>
                <a:solidFill>
                  <a:srgbClr val="1E293B"/>
                </a:solidFill>
                <a:latin typeface="Inter"/>
                <a:ea typeface="Inter"/>
                <a:cs typeface="Inter"/>
                <a:sym typeface="Inter"/>
              </a:rPr>
              <a:t>4. Iterate</a:t>
            </a:r>
            <a:endParaRPr dirty="0"/>
          </a:p>
        </p:txBody>
      </p:sp>
      <p:sp>
        <p:nvSpPr>
          <p:cNvPr id="224" name="Google Shape;224;p21"/>
          <p:cNvSpPr txBox="1"/>
          <p:nvPr/>
        </p:nvSpPr>
        <p:spPr>
          <a:xfrm>
            <a:off x="8933382" y="4565213"/>
            <a:ext cx="268711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Optimization is a marathon, not a sprint. Keep measuring DORA metrics and improving.</a:t>
            </a:r>
            <a:endParaRPr dirty="0"/>
          </a:p>
        </p:txBody>
      </p:sp>
      <p:sp>
        <p:nvSpPr>
          <p:cNvPr id="229" name="Google Shape;229;p21"/>
          <p:cNvSpPr txBox="1"/>
          <p:nvPr/>
        </p:nvSpPr>
        <p:spPr>
          <a:xfrm>
            <a:off x="6238875" y="6457951"/>
            <a:ext cx="5381625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Source: </a:t>
            </a:r>
            <a:r>
              <a:rPr lang="en-US" sz="1050" b="0" i="1" u="none" strike="noStrike" cap="none" dirty="0">
                <a:solidFill>
                  <a:srgbClr val="0EA5E9"/>
                </a:solidFill>
                <a:latin typeface="Inter"/>
                <a:ea typeface="Inter"/>
                <a:cs typeface="Inter"/>
                <a:sym typeface="Inter"/>
              </a:rPr>
              <a:t>Shipyard, 2024. “How to Measure DORA Lead Time for Changes.”</a:t>
            </a:r>
            <a:r>
              <a:rPr lang="en-US" sz="1050" b="0" i="1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47D4A65-9468-DF47-8903-CCB06E29F9F8}">
  <we:reference id="wa200007130" version="1.0.0.1" store="en-US" storeType="OMEX"/>
  <we:alternateReferences>
    <we:reference id="WA200007130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617</Words>
  <Application>Microsoft Macintosh PowerPoint</Application>
  <PresentationFormat>Widescreen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Inter</vt:lpstr>
      <vt:lpstr>Inter SemiBold</vt:lpstr>
      <vt:lpstr>Inter ExtraBold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Perry-Morgan, Brittaney</cp:lastModifiedBy>
  <cp:revision>3</cp:revision>
  <dcterms:modified xsi:type="dcterms:W3CDTF">2026-02-04T06:34:56Z</dcterms:modified>
</cp:coreProperties>
</file>